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365" r:id="rId3"/>
    <p:sldId id="373" r:id="rId4"/>
    <p:sldId id="374" r:id="rId5"/>
    <p:sldId id="375" r:id="rId6"/>
    <p:sldId id="376" r:id="rId7"/>
    <p:sldId id="377" r:id="rId8"/>
    <p:sldId id="379" r:id="rId9"/>
    <p:sldId id="378" r:id="rId10"/>
    <p:sldId id="380" r:id="rId11"/>
    <p:sldId id="381" r:id="rId12"/>
    <p:sldId id="382" r:id="rId13"/>
    <p:sldId id="386" r:id="rId14"/>
    <p:sldId id="387" r:id="rId15"/>
    <p:sldId id="388" r:id="rId16"/>
    <p:sldId id="389" r:id="rId17"/>
    <p:sldId id="390" r:id="rId18"/>
    <p:sldId id="355" r:id="rId19"/>
    <p:sldId id="372" r:id="rId20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h" initials="j" lastIdx="1" clrIdx="0">
    <p:extLst>
      <p:ext uri="{19B8F6BF-5375-455C-9EA6-DF929625EA0E}">
        <p15:presenceInfo xmlns:p15="http://schemas.microsoft.com/office/powerpoint/2012/main" userId="jm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FFFFFF"/>
    <a:srgbClr val="D76303"/>
    <a:srgbClr val="F6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 autoAdjust="0"/>
    <p:restoredTop sz="90668" autoAdjust="0"/>
  </p:normalViewPr>
  <p:slideViewPr>
    <p:cSldViewPr snapToGrid="0">
      <p:cViewPr varScale="1">
        <p:scale>
          <a:sx n="105" d="100"/>
          <a:sy n="105" d="100"/>
        </p:scale>
        <p:origin x="141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FF2B-BB8B-4DD9-B2DE-E33269993E58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DE6EA-C732-4FF3-9AF0-ACD0C44E5D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8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1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33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3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7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772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0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27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1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846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4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53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4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70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45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4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95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DE6EA-C732-4FF3-9AF0-ACD0C44E5D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64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BE9D-56BE-4FEB-94E4-7415BE58EE7D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0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82F1-23ED-4758-9C3A-939EBA59C497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3F51-7D2E-490D-A2B7-0BBFE7719979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3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D9008-3B1E-45CF-A18A-7E04F0F4CEBF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8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A8AB-9BA3-4185-B1C5-D903B951AEC6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8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90E9-3762-4E34-BC6B-6222251B5E8C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7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3E1F-5EF2-407E-B43E-4CFF9F1DB335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6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0BA84-FC6E-4E44-ACAF-8F5C5C5B58C8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BC864-B42A-466B-A1D1-5AD94BEAEB72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5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E79F-7702-46CB-B0C7-0BF33B7059C1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02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3A35-20F3-40A5-AC31-D35FB3C269BD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8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15830-5909-43FD-A89F-1176D41BC415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9342C-C68E-4E5B-A0CB-2557B349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0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9539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</a:t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Hierachical</a:t>
            </a: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Vision Transformer</a:t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Shifted Windows</a:t>
            </a: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4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</a:t>
            </a: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lang="en-US" altLang="ko-KR" sz="1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Yutong</a:t>
            </a: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Lin, Yue Cao, Han Hu, </a:t>
            </a:r>
            <a:r>
              <a:rPr lang="en-US" altLang="ko-KR" sz="1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Yixuan</a:t>
            </a: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Wei, Zheng Zhang, Stephen Lin and </a:t>
            </a:r>
            <a:r>
              <a:rPr lang="en-US" altLang="ko-KR" sz="1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Baining</a:t>
            </a: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Guo</a:t>
            </a:r>
            <a:r>
              <a:rPr lang="en-US" altLang="ko-KR" sz="1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5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RAMI LAB.</a:t>
            </a:r>
            <a:br>
              <a:rPr lang="en-US" altLang="ko-KR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Sang-Hyun KIM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Swin</a:t>
            </a:r>
            <a:r>
              <a:rPr lang="en-US" altLang="ko-KR" dirty="0" smtClean="0"/>
              <a:t> Transformer(2021)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4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Shifted Window based Self-Attention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 is applied on each patch, here referred to as windows. In layer l (left), a regular window partitioning scheme is adopted, and self-attention is computed within each window</a:t>
            </a: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the windows are shifted, resulting in a new window configuration to apply self-attention again. This allows the creation of connections between windows while maintaining the computation efficiency of this windowed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3">
            <a:extLst>
              <a:ext uri="{FF2B5EF4-FFF2-40B4-BE49-F238E27FC236}">
                <a16:creationId xmlns:a16="http://schemas.microsoft.com/office/drawing/2014/main" xmlns="" id="{AEFF5F37-4030-8E41-915E-563595C0075A}"/>
              </a:ext>
            </a:extLst>
          </p:cNvPr>
          <p:cNvGrpSpPr/>
          <p:nvPr/>
        </p:nvGrpSpPr>
        <p:grpSpPr>
          <a:xfrm>
            <a:off x="2861120" y="3363861"/>
            <a:ext cx="6122703" cy="2382481"/>
            <a:chOff x="5150673" y="3239187"/>
            <a:chExt cx="7041327" cy="2739938"/>
          </a:xfrm>
        </p:grpSpPr>
        <p:pic>
          <p:nvPicPr>
            <p:cNvPr id="19" name="Picture 3" descr="Diagram&#10;&#10;Description automatically generated">
              <a:extLst>
                <a:ext uri="{FF2B5EF4-FFF2-40B4-BE49-F238E27FC236}">
                  <a16:creationId xmlns:a16="http://schemas.microsoft.com/office/drawing/2014/main" xmlns="" id="{B5A60BDA-9EB2-A04C-B6AC-09039B0E7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334"/>
            <a:stretch/>
          </p:blipFill>
          <p:spPr>
            <a:xfrm>
              <a:off x="5150673" y="3239187"/>
              <a:ext cx="7041327" cy="2739938"/>
            </a:xfrm>
            <a:prstGeom prst="rect">
              <a:avLst/>
            </a:prstGeom>
          </p:spPr>
        </p:pic>
        <p:grpSp>
          <p:nvGrpSpPr>
            <p:cNvPr id="20" name="Group 9">
              <a:extLst>
                <a:ext uri="{FF2B5EF4-FFF2-40B4-BE49-F238E27FC236}">
                  <a16:creationId xmlns:a16="http://schemas.microsoft.com/office/drawing/2014/main" xmlns="" id="{1F7C8B7B-2C77-5F42-A374-3B3A38FEA36F}"/>
                </a:ext>
              </a:extLst>
            </p:cNvPr>
            <p:cNvGrpSpPr/>
            <p:nvPr/>
          </p:nvGrpSpPr>
          <p:grpSpPr>
            <a:xfrm rot="9136526">
              <a:off x="6553390" y="3927645"/>
              <a:ext cx="871909" cy="903951"/>
              <a:chOff x="751341" y="3467835"/>
              <a:chExt cx="4775848" cy="1654938"/>
            </a:xfrm>
          </p:grpSpPr>
          <p:cxnSp>
            <p:nvCxnSpPr>
              <p:cNvPr id="28" name="Straight Connector 10">
                <a:extLst>
                  <a:ext uri="{FF2B5EF4-FFF2-40B4-BE49-F238E27FC236}">
                    <a16:creationId xmlns:a16="http://schemas.microsoft.com/office/drawing/2014/main" xmlns="" id="{1E52CE0E-2AAE-6C4D-BE50-89660264FCAD}"/>
                  </a:ext>
                </a:extLst>
              </p:cNvPr>
              <p:cNvCxnSpPr>
                <a:cxnSpLocks/>
              </p:cNvCxnSpPr>
              <p:nvPr/>
            </p:nvCxnSpPr>
            <p:spPr>
              <a:xfrm rot="12463474" flipH="1" flipV="1">
                <a:off x="1189292" y="3467835"/>
                <a:ext cx="647135" cy="1056655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1">
                <a:extLst>
                  <a:ext uri="{FF2B5EF4-FFF2-40B4-BE49-F238E27FC236}">
                    <a16:creationId xmlns:a16="http://schemas.microsoft.com/office/drawing/2014/main" xmlns="" id="{A25F3065-922E-7248-B0B7-B4066C0BFC3A}"/>
                  </a:ext>
                </a:extLst>
              </p:cNvPr>
              <p:cNvCxnSpPr>
                <a:cxnSpLocks/>
              </p:cNvCxnSpPr>
              <p:nvPr/>
            </p:nvCxnSpPr>
            <p:spPr>
              <a:xfrm rot="12463474" flipH="1" flipV="1">
                <a:off x="933950" y="3555240"/>
                <a:ext cx="1962164" cy="1315068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12">
                <a:extLst>
                  <a:ext uri="{FF2B5EF4-FFF2-40B4-BE49-F238E27FC236}">
                    <a16:creationId xmlns:a16="http://schemas.microsoft.com/office/drawing/2014/main" xmlns="" id="{64AB97BE-9EEC-B246-98F7-ACE4B6C67967}"/>
                  </a:ext>
                </a:extLst>
              </p:cNvPr>
              <p:cNvCxnSpPr>
                <a:cxnSpLocks/>
              </p:cNvCxnSpPr>
              <p:nvPr/>
            </p:nvCxnSpPr>
            <p:spPr>
              <a:xfrm rot="12463474" flipH="1" flipV="1">
                <a:off x="751341" y="3731140"/>
                <a:ext cx="4215163" cy="1391633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4">
                <a:extLst>
                  <a:ext uri="{FF2B5EF4-FFF2-40B4-BE49-F238E27FC236}">
                    <a16:creationId xmlns:a16="http://schemas.microsoft.com/office/drawing/2014/main" xmlns="" id="{46B4C9E4-AEEC-4B4E-AF2A-9BF45A9F4E21}"/>
                  </a:ext>
                </a:extLst>
              </p:cNvPr>
              <p:cNvCxnSpPr>
                <a:cxnSpLocks/>
              </p:cNvCxnSpPr>
              <p:nvPr/>
            </p:nvCxnSpPr>
            <p:spPr>
              <a:xfrm rot="12463474" flipH="1" flipV="1">
                <a:off x="1312026" y="3806979"/>
                <a:ext cx="4215163" cy="585986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17">
              <a:extLst>
                <a:ext uri="{FF2B5EF4-FFF2-40B4-BE49-F238E27FC236}">
                  <a16:creationId xmlns:a16="http://schemas.microsoft.com/office/drawing/2014/main" xmlns="" id="{BACE1D2B-F8A8-8C46-9BB1-E977497C9A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9048" y="4657913"/>
              <a:ext cx="356922" cy="14308"/>
            </a:xfrm>
            <a:prstGeom prst="line">
              <a:avLst/>
            </a:prstGeom>
            <a:ln w="28575">
              <a:solidFill>
                <a:srgbClr val="0028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31">
              <a:extLst>
                <a:ext uri="{FF2B5EF4-FFF2-40B4-BE49-F238E27FC236}">
                  <a16:creationId xmlns:a16="http://schemas.microsoft.com/office/drawing/2014/main" xmlns="" id="{38D2168F-B588-3A48-92B7-3D0FA42CF8E3}"/>
                </a:ext>
              </a:extLst>
            </p:cNvPr>
            <p:cNvGrpSpPr/>
            <p:nvPr/>
          </p:nvGrpSpPr>
          <p:grpSpPr>
            <a:xfrm rot="6374945">
              <a:off x="9440132" y="4620733"/>
              <a:ext cx="740220" cy="402081"/>
              <a:chOff x="350407" y="2954747"/>
              <a:chExt cx="4054532" cy="2092329"/>
            </a:xfrm>
          </p:grpSpPr>
          <p:cxnSp>
            <p:nvCxnSpPr>
              <p:cNvPr id="24" name="Straight Connector 32">
                <a:extLst>
                  <a:ext uri="{FF2B5EF4-FFF2-40B4-BE49-F238E27FC236}">
                    <a16:creationId xmlns:a16="http://schemas.microsoft.com/office/drawing/2014/main" xmlns="" id="{B9264507-DCE2-AC4C-99E6-D7A132E5DF1D}"/>
                  </a:ext>
                </a:extLst>
              </p:cNvPr>
              <p:cNvCxnSpPr>
                <a:cxnSpLocks/>
              </p:cNvCxnSpPr>
              <p:nvPr/>
            </p:nvCxnSpPr>
            <p:spPr>
              <a:xfrm rot="15225055" flipH="1" flipV="1">
                <a:off x="378221" y="3483500"/>
                <a:ext cx="1535762" cy="1591390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33">
                <a:extLst>
                  <a:ext uri="{FF2B5EF4-FFF2-40B4-BE49-F238E27FC236}">
                    <a16:creationId xmlns:a16="http://schemas.microsoft.com/office/drawing/2014/main" xmlns="" id="{717DFB5F-53F3-DA44-95E1-595CFAE08E35}"/>
                  </a:ext>
                </a:extLst>
              </p:cNvPr>
              <p:cNvCxnSpPr>
                <a:cxnSpLocks/>
              </p:cNvCxnSpPr>
              <p:nvPr/>
            </p:nvCxnSpPr>
            <p:spPr>
              <a:xfrm rot="15225055" flipH="1" flipV="1">
                <a:off x="957138" y="3962760"/>
                <a:ext cx="1650125" cy="399729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34">
                <a:extLst>
                  <a:ext uri="{FF2B5EF4-FFF2-40B4-BE49-F238E27FC236}">
                    <a16:creationId xmlns:a16="http://schemas.microsoft.com/office/drawing/2014/main" xmlns="" id="{62F5EA31-08B6-BE4D-B797-8208324C7BE3}"/>
                  </a:ext>
                </a:extLst>
              </p:cNvPr>
              <p:cNvCxnSpPr>
                <a:cxnSpLocks/>
              </p:cNvCxnSpPr>
              <p:nvPr/>
            </p:nvCxnSpPr>
            <p:spPr>
              <a:xfrm rot="15225055" flipH="1">
                <a:off x="1552209" y="3350422"/>
                <a:ext cx="1783828" cy="1118586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5">
                <a:extLst>
                  <a:ext uri="{FF2B5EF4-FFF2-40B4-BE49-F238E27FC236}">
                    <a16:creationId xmlns:a16="http://schemas.microsoft.com/office/drawing/2014/main" xmlns="" id="{608A9541-FB88-DA49-95EA-D7531815503D}"/>
                  </a:ext>
                </a:extLst>
              </p:cNvPr>
              <p:cNvCxnSpPr>
                <a:cxnSpLocks/>
              </p:cNvCxnSpPr>
              <p:nvPr/>
            </p:nvCxnSpPr>
            <p:spPr>
              <a:xfrm rot="15225055" flipH="1">
                <a:off x="2339688" y="2539606"/>
                <a:ext cx="1650109" cy="2480392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36">
              <a:extLst>
                <a:ext uri="{FF2B5EF4-FFF2-40B4-BE49-F238E27FC236}">
                  <a16:creationId xmlns:a16="http://schemas.microsoft.com/office/drawing/2014/main" xmlns="" id="{DA988F84-E07E-274D-A3A0-2C4F1BE02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9973" y="4745198"/>
              <a:ext cx="139405" cy="485772"/>
            </a:xfrm>
            <a:prstGeom prst="line">
              <a:avLst/>
            </a:prstGeom>
            <a:ln w="28575">
              <a:solidFill>
                <a:srgbClr val="0028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Cyclic-Shift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an efficient batch computation approach by cyclic-shifting toward the top-left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shift, a batched window may be composed of several sub-windows that are not adjacent in the feature map, so a masking mechanism is employed to limit self-attention computation to within each sub-window.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DC8F12DB-C634-4F40-99C8-16EF963B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12" y="3259646"/>
            <a:ext cx="7115175" cy="2790825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FUTURA BOOK BT" panose="020B0502020204020303" pitchFamily="34" charset="0"/>
              </a:rPr>
              <a:t>The paper also introduce </a:t>
            </a:r>
            <a:r>
              <a:rPr lang="en-US" altLang="ko-KR" dirty="0" err="1">
                <a:solidFill>
                  <a:schemeClr val="tx1"/>
                </a:solidFill>
                <a:latin typeface="FUTURA BOOK BT" panose="020B0502020204020303" pitchFamily="34" charset="0"/>
              </a:rPr>
              <a:t>Swin</a:t>
            </a:r>
            <a:r>
              <a:rPr lang="en-US" altLang="ko-KR" dirty="0">
                <a:solidFill>
                  <a:schemeClr val="tx1"/>
                </a:solidFill>
                <a:latin typeface="FUTURA BOOK BT" panose="020B0502020204020303" pitchFamily="34" charset="0"/>
              </a:rPr>
              <a:t>-T, </a:t>
            </a:r>
            <a:r>
              <a:rPr lang="en-US" altLang="ko-KR" dirty="0" err="1">
                <a:solidFill>
                  <a:schemeClr val="tx1"/>
                </a:solidFill>
                <a:latin typeface="FUTURA BOOK BT" panose="020B0502020204020303" pitchFamily="34" charset="0"/>
              </a:rPr>
              <a:t>Swin</a:t>
            </a:r>
            <a:r>
              <a:rPr lang="en-US" altLang="ko-KR" dirty="0">
                <a:solidFill>
                  <a:schemeClr val="tx1"/>
                </a:solidFill>
                <a:latin typeface="FUTURA BOOK BT" panose="020B0502020204020303" pitchFamily="34" charset="0"/>
              </a:rPr>
              <a:t>-S and </a:t>
            </a:r>
            <a:r>
              <a:rPr lang="en-US" altLang="ko-KR" dirty="0" err="1">
                <a:solidFill>
                  <a:schemeClr val="tx1"/>
                </a:solidFill>
                <a:latin typeface="FUTURA BOOK BT" panose="020B0502020204020303" pitchFamily="34" charset="0"/>
              </a:rPr>
              <a:t>Swin</a:t>
            </a:r>
            <a:r>
              <a:rPr lang="en-US" altLang="ko-KR" dirty="0">
                <a:solidFill>
                  <a:schemeClr val="tx1"/>
                </a:solidFill>
                <a:latin typeface="FUTURA BOOK BT" panose="020B0502020204020303" pitchFamily="34" charset="0"/>
              </a:rPr>
              <a:t>-L, which are versions of about 0.25x, 0.5x and 2x the model size and computational complexity, respectively</a:t>
            </a:r>
            <a:r>
              <a:rPr lang="en-US" altLang="ko-KR" dirty="0" smtClean="0">
                <a:solidFill>
                  <a:schemeClr val="tx1"/>
                </a:solidFill>
                <a:latin typeface="FUTURA BOOK BT" panose="020B05020202040203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FUTURA BOOK BT" panose="020B0502020204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FUTURA BOOK BT" panose="020B0502020204020303" pitchFamily="34" charset="0"/>
              </a:rPr>
              <a:t>The value of c is from 96 to 128 and 192. The number of blocks is also changed at each stage from 6 to 18 or keeping them to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FUTURA BOOK BT" panose="020B0502020204020303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F2E51476-6F93-2A48-9DAE-866380A9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08" y="3253042"/>
            <a:ext cx="7411782" cy="2669568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paper show the results of ablation study on shifted window approach. Speed of padding and cyclic method is also compared.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94CC90D3-D704-4245-8BB4-19906C77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74" y="2128568"/>
            <a:ext cx="4746034" cy="3613029"/>
          </a:xfrm>
          <a:prstGeom prst="rect">
            <a:avLst/>
          </a:prstGeom>
        </p:spPr>
      </p:pic>
      <p:pic>
        <p:nvPicPr>
          <p:cNvPr id="8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xmlns="" id="{3E474ADF-7D0E-2F4C-8170-3D93AC93E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415"/>
          <a:stretch/>
        </p:blipFill>
        <p:spPr>
          <a:xfrm>
            <a:off x="5961467" y="2472869"/>
            <a:ext cx="5237585" cy="25563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B4B3032-E330-3B49-9589-874716FD1448}"/>
              </a:ext>
            </a:extLst>
          </p:cNvPr>
          <p:cNvSpPr/>
          <p:nvPr/>
        </p:nvSpPr>
        <p:spPr>
          <a:xfrm>
            <a:off x="1215433" y="2718188"/>
            <a:ext cx="4231778" cy="4168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65E54D-2592-AD47-9A59-79BB274CF6BD}"/>
              </a:ext>
            </a:extLst>
          </p:cNvPr>
          <p:cNvSpPr/>
          <p:nvPr/>
        </p:nvSpPr>
        <p:spPr>
          <a:xfrm>
            <a:off x="6115825" y="4026545"/>
            <a:ext cx="4915990" cy="4947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Results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FUTURA BOOK BT" panose="020B0502020204020303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2724438A-BD39-6B43-A158-6FAD020B2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892"/>
          <a:stretch/>
        </p:blipFill>
        <p:spPr bwMode="auto">
          <a:xfrm>
            <a:off x="1328781" y="1642533"/>
            <a:ext cx="4584700" cy="412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C8DA3568-9413-B848-A201-7E6C2B586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94"/>
          <a:stretch/>
        </p:blipFill>
        <p:spPr bwMode="auto">
          <a:xfrm>
            <a:off x="6423327" y="2450123"/>
            <a:ext cx="4822750" cy="285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29369013-E76A-5240-8818-DE78C4038D34}"/>
              </a:ext>
            </a:extLst>
          </p:cNvPr>
          <p:cNvSpPr/>
          <p:nvPr/>
        </p:nvSpPr>
        <p:spPr>
          <a:xfrm>
            <a:off x="6686908" y="3875128"/>
            <a:ext cx="4332783" cy="6030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xmlns="" id="{BDACAF06-206B-3F47-99FF-EAA73BB645F5}"/>
              </a:ext>
            </a:extLst>
          </p:cNvPr>
          <p:cNvSpPr/>
          <p:nvPr/>
        </p:nvSpPr>
        <p:spPr>
          <a:xfrm>
            <a:off x="1495615" y="4921206"/>
            <a:ext cx="4295586" cy="89344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90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Results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FUTURA BOOK BT" panose="020B0502020204020303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CE93064E-BB0E-674D-92EB-1DD1ADED0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8"/>
          <a:stretch/>
        </p:blipFill>
        <p:spPr bwMode="auto">
          <a:xfrm>
            <a:off x="6654909" y="1762962"/>
            <a:ext cx="4813425" cy="403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xmlns="" id="{ABC4F9F3-2E77-A14F-8AB1-91A720B3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85" y="1762962"/>
            <a:ext cx="4544314" cy="4155567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xmlns="" id="{824B3069-97B7-C64E-88DE-0300ABC52FBD}"/>
              </a:ext>
            </a:extLst>
          </p:cNvPr>
          <p:cNvSpPr/>
          <p:nvPr/>
        </p:nvSpPr>
        <p:spPr>
          <a:xfrm>
            <a:off x="6790104" y="4424496"/>
            <a:ext cx="4532652" cy="62163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 Results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FUTURA BOOK BT" panose="020B0502020204020303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0B9988C6-261A-4F4D-9AEA-A1A7AF7C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61" y="1196255"/>
            <a:ext cx="5388876" cy="510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EA83499-33D0-C84B-8B2E-815BEB236EAA}"/>
              </a:ext>
            </a:extLst>
          </p:cNvPr>
          <p:cNvSpPr/>
          <p:nvPr/>
        </p:nvSpPr>
        <p:spPr>
          <a:xfrm>
            <a:off x="3675429" y="4325732"/>
            <a:ext cx="4868496" cy="93206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22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presents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Transformer, a new vision Transformer which produces a hierarchical feature representation and has linear computational complexity with respect to input image size.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key element of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Transformer, the shifted window based self-attention is shown to be effective and efficient on vision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 similar architecture for both NLP and computer vision could significantly accelerate the research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3C464A-7806-4D95-90E6-A9454660D4FE}"/>
              </a:ext>
            </a:extLst>
          </p:cNvPr>
          <p:cNvSpPr txBox="1"/>
          <p:nvPr/>
        </p:nvSpPr>
        <p:spPr>
          <a:xfrm>
            <a:off x="1413164" y="1370780"/>
            <a:ext cx="50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FUTURA BOOK BT" panose="020B0502020204020303" pitchFamily="34" charset="0"/>
              </a:rPr>
              <a:t>A cat sleeping on couch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7F58B2F-3060-4567-924F-D3123AB00AB9}"/>
              </a:ext>
            </a:extLst>
          </p:cNvPr>
          <p:cNvSpPr txBox="1"/>
          <p:nvPr/>
        </p:nvSpPr>
        <p:spPr>
          <a:xfrm>
            <a:off x="1413164" y="3239392"/>
            <a:ext cx="50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FUTURA BOOK BT" panose="020B0502020204020303" pitchFamily="34" charset="0"/>
              </a:rPr>
              <a:t>A cat sleeping on couch</a:t>
            </a:r>
          </a:p>
        </p:txBody>
      </p:sp>
      <p:grpSp>
        <p:nvGrpSpPr>
          <p:cNvPr id="9" name="Group 67">
            <a:extLst>
              <a:ext uri="{FF2B5EF4-FFF2-40B4-BE49-F238E27FC236}">
                <a16:creationId xmlns:a16="http://schemas.microsoft.com/office/drawing/2014/main" xmlns="" id="{AD8AF4B0-B94E-4EB6-BBF7-92CC9746415D}"/>
              </a:ext>
            </a:extLst>
          </p:cNvPr>
          <p:cNvGrpSpPr/>
          <p:nvPr/>
        </p:nvGrpSpPr>
        <p:grpSpPr>
          <a:xfrm>
            <a:off x="1629296" y="1894000"/>
            <a:ext cx="2932313" cy="1409707"/>
            <a:chOff x="1629296" y="3478177"/>
            <a:chExt cx="2932313" cy="1409707"/>
          </a:xfrm>
        </p:grpSpPr>
        <p:cxnSp>
          <p:nvCxnSpPr>
            <p:cNvPr id="10" name="Straight Connector 68">
              <a:extLst>
                <a:ext uri="{FF2B5EF4-FFF2-40B4-BE49-F238E27FC236}">
                  <a16:creationId xmlns:a16="http://schemas.microsoft.com/office/drawing/2014/main" xmlns="" id="{FCDA54D6-CC3A-4576-AD94-86C780E3AB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9296" y="3478177"/>
              <a:ext cx="332508" cy="1409707"/>
            </a:xfrm>
            <a:prstGeom prst="line">
              <a:avLst/>
            </a:prstGeom>
            <a:ln w="28575">
              <a:solidFill>
                <a:srgbClr val="0028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9">
              <a:extLst>
                <a:ext uri="{FF2B5EF4-FFF2-40B4-BE49-F238E27FC236}">
                  <a16:creationId xmlns:a16="http://schemas.microsoft.com/office/drawing/2014/main" xmlns="" id="{1CBC97FB-D0A3-4DE3-A18D-C44B586D9B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1804" y="3478177"/>
              <a:ext cx="864523" cy="1345392"/>
            </a:xfrm>
            <a:prstGeom prst="line">
              <a:avLst/>
            </a:prstGeom>
            <a:ln w="28575">
              <a:solidFill>
                <a:srgbClr val="0028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70">
              <a:extLst>
                <a:ext uri="{FF2B5EF4-FFF2-40B4-BE49-F238E27FC236}">
                  <a16:creationId xmlns:a16="http://schemas.microsoft.com/office/drawing/2014/main" xmlns="" id="{D826DC6A-FF6F-4DB3-AAEB-B0D21BD02F13}"/>
                </a:ext>
              </a:extLst>
            </p:cNvPr>
            <p:cNvCxnSpPr>
              <a:cxnSpLocks/>
            </p:cNvCxnSpPr>
            <p:nvPr/>
          </p:nvCxnSpPr>
          <p:spPr>
            <a:xfrm>
              <a:off x="1961804" y="3483307"/>
              <a:ext cx="1810096" cy="1340262"/>
            </a:xfrm>
            <a:prstGeom prst="line">
              <a:avLst/>
            </a:prstGeom>
            <a:ln w="28575">
              <a:solidFill>
                <a:srgbClr val="0028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71">
              <a:extLst>
                <a:ext uri="{FF2B5EF4-FFF2-40B4-BE49-F238E27FC236}">
                  <a16:creationId xmlns:a16="http://schemas.microsoft.com/office/drawing/2014/main" xmlns="" id="{1B61C8B2-3656-4B03-8D3F-24B3E5732FF2}"/>
                </a:ext>
              </a:extLst>
            </p:cNvPr>
            <p:cNvCxnSpPr>
              <a:cxnSpLocks/>
            </p:cNvCxnSpPr>
            <p:nvPr/>
          </p:nvCxnSpPr>
          <p:spPr>
            <a:xfrm>
              <a:off x="1961804" y="3512899"/>
              <a:ext cx="2599805" cy="1310670"/>
            </a:xfrm>
            <a:prstGeom prst="line">
              <a:avLst/>
            </a:prstGeom>
            <a:ln w="28575">
              <a:solidFill>
                <a:srgbClr val="0028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>
            <a:extLst>
              <a:ext uri="{FF2B5EF4-FFF2-40B4-BE49-F238E27FC236}">
                <a16:creationId xmlns:a16="http://schemas.microsoft.com/office/drawing/2014/main" xmlns="" id="{7F490844-8889-0349-ACBA-E13B12970CAB}"/>
              </a:ext>
            </a:extLst>
          </p:cNvPr>
          <p:cNvGrpSpPr/>
          <p:nvPr/>
        </p:nvGrpSpPr>
        <p:grpSpPr>
          <a:xfrm>
            <a:off x="5966312" y="1262141"/>
            <a:ext cx="5783313" cy="2250417"/>
            <a:chOff x="5150673" y="3239187"/>
            <a:chExt cx="7041327" cy="2739938"/>
          </a:xfrm>
        </p:grpSpPr>
        <p:pic>
          <p:nvPicPr>
            <p:cNvPr id="16" name="Picture 30" descr="Diagram&#10;&#10;Description automatically generated">
              <a:extLst>
                <a:ext uri="{FF2B5EF4-FFF2-40B4-BE49-F238E27FC236}">
                  <a16:creationId xmlns:a16="http://schemas.microsoft.com/office/drawing/2014/main" xmlns="" id="{CE92922B-0CC9-F14D-8D92-29660CAC4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334"/>
            <a:stretch/>
          </p:blipFill>
          <p:spPr>
            <a:xfrm>
              <a:off x="5150673" y="3239187"/>
              <a:ext cx="7041327" cy="2739938"/>
            </a:xfrm>
            <a:prstGeom prst="rect">
              <a:avLst/>
            </a:prstGeom>
          </p:spPr>
        </p:pic>
        <p:grpSp>
          <p:nvGrpSpPr>
            <p:cNvPr id="17" name="Group 31">
              <a:extLst>
                <a:ext uri="{FF2B5EF4-FFF2-40B4-BE49-F238E27FC236}">
                  <a16:creationId xmlns:a16="http://schemas.microsoft.com/office/drawing/2014/main" xmlns="" id="{216CFFC1-5C5E-3743-A7FC-D23D275D1AF5}"/>
                </a:ext>
              </a:extLst>
            </p:cNvPr>
            <p:cNvGrpSpPr/>
            <p:nvPr/>
          </p:nvGrpSpPr>
          <p:grpSpPr>
            <a:xfrm rot="9136526">
              <a:off x="6553390" y="3927645"/>
              <a:ext cx="871909" cy="903951"/>
              <a:chOff x="751341" y="3467835"/>
              <a:chExt cx="4775848" cy="1654938"/>
            </a:xfrm>
          </p:grpSpPr>
          <p:cxnSp>
            <p:nvCxnSpPr>
              <p:cNvPr id="25" name="Straight Connector 39">
                <a:extLst>
                  <a:ext uri="{FF2B5EF4-FFF2-40B4-BE49-F238E27FC236}">
                    <a16:creationId xmlns:a16="http://schemas.microsoft.com/office/drawing/2014/main" xmlns="" id="{21375E68-74A2-BC45-9B53-A480CABC366C}"/>
                  </a:ext>
                </a:extLst>
              </p:cNvPr>
              <p:cNvCxnSpPr>
                <a:cxnSpLocks/>
              </p:cNvCxnSpPr>
              <p:nvPr/>
            </p:nvCxnSpPr>
            <p:spPr>
              <a:xfrm rot="12463474" flipH="1" flipV="1">
                <a:off x="1189292" y="3467835"/>
                <a:ext cx="647135" cy="1056655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40">
                <a:extLst>
                  <a:ext uri="{FF2B5EF4-FFF2-40B4-BE49-F238E27FC236}">
                    <a16:creationId xmlns:a16="http://schemas.microsoft.com/office/drawing/2014/main" xmlns="" id="{761E22C1-ABDB-A947-AAE0-E4E9EC191C12}"/>
                  </a:ext>
                </a:extLst>
              </p:cNvPr>
              <p:cNvCxnSpPr>
                <a:cxnSpLocks/>
              </p:cNvCxnSpPr>
              <p:nvPr/>
            </p:nvCxnSpPr>
            <p:spPr>
              <a:xfrm rot="12463474" flipH="1" flipV="1">
                <a:off x="933950" y="3555240"/>
                <a:ext cx="1962164" cy="1315068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43">
                <a:extLst>
                  <a:ext uri="{FF2B5EF4-FFF2-40B4-BE49-F238E27FC236}">
                    <a16:creationId xmlns:a16="http://schemas.microsoft.com/office/drawing/2014/main" xmlns="" id="{D6BA015C-FE3A-D54B-B97E-D5778A799BA9}"/>
                  </a:ext>
                </a:extLst>
              </p:cNvPr>
              <p:cNvCxnSpPr>
                <a:cxnSpLocks/>
              </p:cNvCxnSpPr>
              <p:nvPr/>
            </p:nvCxnSpPr>
            <p:spPr>
              <a:xfrm rot="12463474" flipH="1" flipV="1">
                <a:off x="751341" y="3731140"/>
                <a:ext cx="4215163" cy="1391633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44">
                <a:extLst>
                  <a:ext uri="{FF2B5EF4-FFF2-40B4-BE49-F238E27FC236}">
                    <a16:creationId xmlns:a16="http://schemas.microsoft.com/office/drawing/2014/main" xmlns="" id="{1093D6F6-80EB-3646-A20C-4D3AA9D07AD8}"/>
                  </a:ext>
                </a:extLst>
              </p:cNvPr>
              <p:cNvCxnSpPr>
                <a:cxnSpLocks/>
              </p:cNvCxnSpPr>
              <p:nvPr/>
            </p:nvCxnSpPr>
            <p:spPr>
              <a:xfrm rot="12463474" flipH="1" flipV="1">
                <a:off x="1312026" y="3806979"/>
                <a:ext cx="4215163" cy="585986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32">
              <a:extLst>
                <a:ext uri="{FF2B5EF4-FFF2-40B4-BE49-F238E27FC236}">
                  <a16:creationId xmlns:a16="http://schemas.microsoft.com/office/drawing/2014/main" xmlns="" id="{37BD467A-D999-1F44-AB17-8AB4C4475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9048" y="4657913"/>
              <a:ext cx="356922" cy="14308"/>
            </a:xfrm>
            <a:prstGeom prst="line">
              <a:avLst/>
            </a:prstGeom>
            <a:ln w="28575">
              <a:solidFill>
                <a:srgbClr val="0028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xmlns="" id="{AB12D17B-5012-814A-8204-EEC223EDBD57}"/>
                </a:ext>
              </a:extLst>
            </p:cNvPr>
            <p:cNvGrpSpPr/>
            <p:nvPr/>
          </p:nvGrpSpPr>
          <p:grpSpPr>
            <a:xfrm rot="6374945">
              <a:off x="9440132" y="4620733"/>
              <a:ext cx="740220" cy="402081"/>
              <a:chOff x="350407" y="2954747"/>
              <a:chExt cx="4054532" cy="2092329"/>
            </a:xfrm>
          </p:grpSpPr>
          <p:cxnSp>
            <p:nvCxnSpPr>
              <p:cNvPr id="21" name="Straight Connector 35">
                <a:extLst>
                  <a:ext uri="{FF2B5EF4-FFF2-40B4-BE49-F238E27FC236}">
                    <a16:creationId xmlns:a16="http://schemas.microsoft.com/office/drawing/2014/main" xmlns="" id="{40D9FFDF-9681-9D4E-AA2F-D161DF265402}"/>
                  </a:ext>
                </a:extLst>
              </p:cNvPr>
              <p:cNvCxnSpPr>
                <a:cxnSpLocks/>
              </p:cNvCxnSpPr>
              <p:nvPr/>
            </p:nvCxnSpPr>
            <p:spPr>
              <a:xfrm rot="15225055" flipH="1" flipV="1">
                <a:off x="378221" y="3483500"/>
                <a:ext cx="1535762" cy="1591390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36">
                <a:extLst>
                  <a:ext uri="{FF2B5EF4-FFF2-40B4-BE49-F238E27FC236}">
                    <a16:creationId xmlns:a16="http://schemas.microsoft.com/office/drawing/2014/main" xmlns="" id="{A92B8BC3-DE95-A343-8B09-48C2EAE27E9B}"/>
                  </a:ext>
                </a:extLst>
              </p:cNvPr>
              <p:cNvCxnSpPr>
                <a:cxnSpLocks/>
              </p:cNvCxnSpPr>
              <p:nvPr/>
            </p:nvCxnSpPr>
            <p:spPr>
              <a:xfrm rot="15225055" flipH="1" flipV="1">
                <a:off x="957138" y="3962760"/>
                <a:ext cx="1650125" cy="399729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37">
                <a:extLst>
                  <a:ext uri="{FF2B5EF4-FFF2-40B4-BE49-F238E27FC236}">
                    <a16:creationId xmlns:a16="http://schemas.microsoft.com/office/drawing/2014/main" xmlns="" id="{912B989F-B5FB-2041-9ECC-DB892CB03550}"/>
                  </a:ext>
                </a:extLst>
              </p:cNvPr>
              <p:cNvCxnSpPr>
                <a:cxnSpLocks/>
              </p:cNvCxnSpPr>
              <p:nvPr/>
            </p:nvCxnSpPr>
            <p:spPr>
              <a:xfrm rot="15225055" flipH="1">
                <a:off x="1552209" y="3350422"/>
                <a:ext cx="1783828" cy="1118586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38">
                <a:extLst>
                  <a:ext uri="{FF2B5EF4-FFF2-40B4-BE49-F238E27FC236}">
                    <a16:creationId xmlns:a16="http://schemas.microsoft.com/office/drawing/2014/main" xmlns="" id="{749B36BE-C6DD-6A4B-A936-47B628DA1B2E}"/>
                  </a:ext>
                </a:extLst>
              </p:cNvPr>
              <p:cNvCxnSpPr>
                <a:cxnSpLocks/>
              </p:cNvCxnSpPr>
              <p:nvPr/>
            </p:nvCxnSpPr>
            <p:spPr>
              <a:xfrm rot="15225055" flipH="1">
                <a:off x="2339688" y="2539606"/>
                <a:ext cx="1650109" cy="2480392"/>
              </a:xfrm>
              <a:prstGeom prst="line">
                <a:avLst/>
              </a:prstGeom>
              <a:ln w="28575">
                <a:solidFill>
                  <a:srgbClr val="0028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34">
              <a:extLst>
                <a:ext uri="{FF2B5EF4-FFF2-40B4-BE49-F238E27FC236}">
                  <a16:creationId xmlns:a16="http://schemas.microsoft.com/office/drawing/2014/main" xmlns="" id="{EDF723AC-4076-7249-96F2-77D8B0F1A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9973" y="4745198"/>
              <a:ext cx="139405" cy="485772"/>
            </a:xfrm>
            <a:prstGeom prst="line">
              <a:avLst/>
            </a:prstGeom>
            <a:ln w="28575">
              <a:solidFill>
                <a:srgbClr val="0028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1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89000" y="778614"/>
            <a:ext cx="10515600" cy="5375275"/>
          </a:xfrm>
        </p:spPr>
        <p:txBody>
          <a:bodyPr/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ViT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(Vision Transformer)</a:t>
            </a:r>
            <a:endParaRPr lang="en-US" altLang="ko-K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Model overview</a:t>
            </a:r>
            <a:endParaRPr lang="en-US" altLang="ko-KR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70" y="1701961"/>
            <a:ext cx="7123748" cy="44011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95144" y="3794760"/>
            <a:ext cx="4087368" cy="90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95144" y="3419856"/>
            <a:ext cx="4087368" cy="374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26352" y="1792224"/>
            <a:ext cx="1630680" cy="3014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87168" y="1947672"/>
            <a:ext cx="1399032" cy="1032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73531" y="4383023"/>
            <a:ext cx="249936" cy="31699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73531" y="3482340"/>
            <a:ext cx="249936" cy="31699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26352" y="4489703"/>
            <a:ext cx="249936" cy="31699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87168" y="2662956"/>
            <a:ext cx="249936" cy="31699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48614" y="2743199"/>
            <a:ext cx="3024170" cy="611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300216" y="3044952"/>
            <a:ext cx="318118" cy="180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387" y="1969199"/>
            <a:ext cx="1674786" cy="283749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280883" y="4839792"/>
            <a:ext cx="1698290" cy="31699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Vanilla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transforemer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encoder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84158" y="3089680"/>
            <a:ext cx="474527" cy="31699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Introduction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Swin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Transformer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Architecture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Swin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transformer blocks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Shifted window based self-attention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Cyclic shift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Variants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Experiments</a:t>
            </a:r>
            <a:endParaRPr lang="en-US" altLang="ko-KR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 &amp; 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Swin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Transformer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is new vision Transformer with hierarchical feature maps and shifted windows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feature maps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Shifted window</a:t>
            </a:r>
            <a:endParaRPr lang="en-US" altLang="ko-K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3">
            <a:extLst>
              <a:ext uri="{FF2B5EF4-FFF2-40B4-BE49-F238E27FC236}">
                <a16:creationId xmlns:a16="http://schemas.microsoft.com/office/drawing/2014/main" xmlns="" id="{D6EEC02F-C4B1-3843-BD82-CB1F8D6A4860}"/>
              </a:ext>
            </a:extLst>
          </p:cNvPr>
          <p:cNvGrpSpPr/>
          <p:nvPr/>
        </p:nvGrpSpPr>
        <p:grpSpPr>
          <a:xfrm>
            <a:off x="4548164" y="2856232"/>
            <a:ext cx="4175772" cy="3265199"/>
            <a:chOff x="2867046" y="2479144"/>
            <a:chExt cx="4745334" cy="3710353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xmlns="" id="{6BB4DF29-1C4C-324B-B405-68DCB17483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555" b="13569"/>
            <a:stretch/>
          </p:blipFill>
          <p:spPr bwMode="auto">
            <a:xfrm>
              <a:off x="2867046" y="2479144"/>
              <a:ext cx="3968094" cy="32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xmlns="" id="{1E949D30-1218-9E49-9E8A-2B3921FFC856}"/>
                </a:ext>
              </a:extLst>
            </p:cNvPr>
            <p:cNvSpPr/>
            <p:nvPr/>
          </p:nvSpPr>
          <p:spPr>
            <a:xfrm>
              <a:off x="6263640" y="3429000"/>
              <a:ext cx="1348740" cy="2760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28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B8BC0D6E-6E2E-9E49-9FF3-B01CC4883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09"/>
          <a:stretch/>
        </p:blipFill>
        <p:spPr>
          <a:xfrm>
            <a:off x="7990109" y="3478586"/>
            <a:ext cx="3788234" cy="1506300"/>
          </a:xfrm>
          <a:prstGeom prst="rect">
            <a:avLst/>
          </a:prstGeom>
        </p:spPr>
      </p:pic>
      <p:grpSp>
        <p:nvGrpSpPr>
          <p:cNvPr id="29" name="Group 13">
            <a:extLst>
              <a:ext uri="{FF2B5EF4-FFF2-40B4-BE49-F238E27FC236}">
                <a16:creationId xmlns:a16="http://schemas.microsoft.com/office/drawing/2014/main" xmlns="" id="{E7F24076-4A2B-A54E-AC73-7397D9E99746}"/>
              </a:ext>
            </a:extLst>
          </p:cNvPr>
          <p:cNvGrpSpPr/>
          <p:nvPr/>
        </p:nvGrpSpPr>
        <p:grpSpPr>
          <a:xfrm>
            <a:off x="743078" y="2742561"/>
            <a:ext cx="3249660" cy="2979165"/>
            <a:chOff x="509286" y="2595903"/>
            <a:chExt cx="3322826" cy="3046241"/>
          </a:xfrm>
        </p:grpSpPr>
        <p:pic>
          <p:nvPicPr>
            <p:cNvPr id="30" name="Picture 14" descr="Chart&#10;&#10;Description automatically generated">
              <a:extLst>
                <a:ext uri="{FF2B5EF4-FFF2-40B4-BE49-F238E27FC236}">
                  <a16:creationId xmlns:a16="http://schemas.microsoft.com/office/drawing/2014/main" xmlns="" id="{9AA88330-F02C-A744-B83A-9CAB891DC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grayscl/>
            </a:blip>
            <a:srcRect b="10694"/>
            <a:stretch/>
          </p:blipFill>
          <p:spPr>
            <a:xfrm>
              <a:off x="697919" y="2756456"/>
              <a:ext cx="3134193" cy="2885688"/>
            </a:xfrm>
            <a:prstGeom prst="rect">
              <a:avLst/>
            </a:prstGeom>
          </p:spPr>
        </p:pic>
        <p:sp>
          <p:nvSpPr>
            <p:cNvPr id="31" name="Rectangle 15">
              <a:extLst>
                <a:ext uri="{FF2B5EF4-FFF2-40B4-BE49-F238E27FC236}">
                  <a16:creationId xmlns:a16="http://schemas.microsoft.com/office/drawing/2014/main" xmlns="" id="{6FD1DDE2-0C1D-CD47-BAAD-93B9BBD55814}"/>
                </a:ext>
              </a:extLst>
            </p:cNvPr>
            <p:cNvSpPr/>
            <p:nvPr/>
          </p:nvSpPr>
          <p:spPr>
            <a:xfrm>
              <a:off x="509286" y="2595903"/>
              <a:ext cx="689532" cy="833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xmlns="" id="{A121DEAE-60A3-9F49-B764-282928AD7E8E}"/>
              </a:ext>
            </a:extLst>
          </p:cNvPr>
          <p:cNvCxnSpPr/>
          <p:nvPr/>
        </p:nvCxnSpPr>
        <p:spPr>
          <a:xfrm>
            <a:off x="4095134" y="4461164"/>
            <a:ext cx="453030" cy="0"/>
          </a:xfrm>
          <a:prstGeom prst="straightConnector1">
            <a:avLst/>
          </a:prstGeom>
          <a:ln w="38100">
            <a:solidFill>
              <a:srgbClr val="0028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5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simultaneously extract all the information we need from the input and its inter-relation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CNNs 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much more localized. It does not have the spatial information necessary for many tasks like instance recognition because convolutions don't consider distanced-pixels relations.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2898647"/>
            <a:ext cx="3401568" cy="3336153"/>
          </a:xfrm>
          <a:prstGeom prst="rect">
            <a:avLst/>
          </a:prstGeom>
        </p:spPr>
      </p:pic>
      <p:pic>
        <p:nvPicPr>
          <p:cNvPr id="1026" name="Picture 2" descr="Understanding Neural Networks. From neuron to RNN, CNN, and Deep Learning -  Data Science Central | Deep learning, Machine learning deep learning, Learn  fac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157" y="2993896"/>
            <a:ext cx="4556125" cy="32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Swin</a:t>
            </a:r>
            <a:r>
              <a:rPr lang="en-US" altLang="ko-KR" dirty="0" smtClean="0"/>
              <a:t> Transformer(2021)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88336" y="6234800"/>
            <a:ext cx="1527048" cy="275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153400" y="6157711"/>
            <a:ext cx="1527048" cy="275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12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 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be seen as a measurement of a specific word's effect on all other words of the same sentence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process can be applied to images calculating the attention of patches of the images and their relations to each other.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0" descr="A cat sleeping on a chair&#10;&#10;Description automatically generated with medium confidence">
            <a:extLst>
              <a:ext uri="{FF2B5EF4-FFF2-40B4-BE49-F238E27FC236}">
                <a16:creationId xmlns:a16="http://schemas.microsoft.com/office/drawing/2014/main" xmlns="" id="{937FED65-54D3-4644-B924-3A80F12E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52" y="2864107"/>
            <a:ext cx="3847684" cy="2565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556028-9751-9E49-8F52-75D6F4C073F4}"/>
              </a:ext>
            </a:extLst>
          </p:cNvPr>
          <p:cNvSpPr txBox="1"/>
          <p:nvPr/>
        </p:nvSpPr>
        <p:spPr>
          <a:xfrm>
            <a:off x="1413164" y="2954957"/>
            <a:ext cx="50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FUTURA BOOK BT" panose="020B0502020204020303" pitchFamily="34" charset="0"/>
              </a:rPr>
              <a:t>A cat sleeping on couch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7E40709-2E0C-744B-BAF4-27A343DCBA1B}"/>
              </a:ext>
            </a:extLst>
          </p:cNvPr>
          <p:cNvSpPr txBox="1"/>
          <p:nvPr/>
        </p:nvSpPr>
        <p:spPr>
          <a:xfrm>
            <a:off x="1413164" y="4823569"/>
            <a:ext cx="50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FUTURA BOOK BT" panose="020B0502020204020303" pitchFamily="34" charset="0"/>
              </a:rPr>
              <a:t>A cat sleeping on couch</a:t>
            </a:r>
          </a:p>
        </p:txBody>
      </p:sp>
      <p:grpSp>
        <p:nvGrpSpPr>
          <p:cNvPr id="10" name="Group 67">
            <a:extLst>
              <a:ext uri="{FF2B5EF4-FFF2-40B4-BE49-F238E27FC236}">
                <a16:creationId xmlns:a16="http://schemas.microsoft.com/office/drawing/2014/main" xmlns="" id="{1B1C74FF-92DA-A64B-8DDE-DDB23DA2DD9C}"/>
              </a:ext>
            </a:extLst>
          </p:cNvPr>
          <p:cNvGrpSpPr/>
          <p:nvPr/>
        </p:nvGrpSpPr>
        <p:grpSpPr>
          <a:xfrm>
            <a:off x="1629296" y="3478177"/>
            <a:ext cx="2932313" cy="1409707"/>
            <a:chOff x="1629296" y="3478177"/>
            <a:chExt cx="2932313" cy="1409707"/>
          </a:xfrm>
        </p:grpSpPr>
        <p:cxnSp>
          <p:nvCxnSpPr>
            <p:cNvPr id="12" name="Straight Connector 68">
              <a:extLst>
                <a:ext uri="{FF2B5EF4-FFF2-40B4-BE49-F238E27FC236}">
                  <a16:creationId xmlns:a16="http://schemas.microsoft.com/office/drawing/2014/main" xmlns="" id="{803A69B7-E315-5744-8BE6-194561F11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9296" y="3478177"/>
              <a:ext cx="332508" cy="140970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69">
              <a:extLst>
                <a:ext uri="{FF2B5EF4-FFF2-40B4-BE49-F238E27FC236}">
                  <a16:creationId xmlns:a16="http://schemas.microsoft.com/office/drawing/2014/main" xmlns="" id="{F90E16D6-C56A-E54B-8CBC-63E1435A5FFC}"/>
                </a:ext>
              </a:extLst>
            </p:cNvPr>
            <p:cNvCxnSpPr>
              <a:cxnSpLocks/>
            </p:cNvCxnSpPr>
            <p:nvPr/>
          </p:nvCxnSpPr>
          <p:spPr>
            <a:xfrm>
              <a:off x="1961804" y="3478177"/>
              <a:ext cx="864523" cy="134539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70">
              <a:extLst>
                <a:ext uri="{FF2B5EF4-FFF2-40B4-BE49-F238E27FC236}">
                  <a16:creationId xmlns:a16="http://schemas.microsoft.com/office/drawing/2014/main" xmlns="" id="{0112D74F-15C2-344B-9CF0-D64242C1B6C7}"/>
                </a:ext>
              </a:extLst>
            </p:cNvPr>
            <p:cNvCxnSpPr>
              <a:cxnSpLocks/>
            </p:cNvCxnSpPr>
            <p:nvPr/>
          </p:nvCxnSpPr>
          <p:spPr>
            <a:xfrm>
              <a:off x="1961804" y="3483307"/>
              <a:ext cx="1810096" cy="134026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71">
              <a:extLst>
                <a:ext uri="{FF2B5EF4-FFF2-40B4-BE49-F238E27FC236}">
                  <a16:creationId xmlns:a16="http://schemas.microsoft.com/office/drawing/2014/main" xmlns="" id="{1BE9C3CD-0A92-6647-A91D-D8FBE767CD4A}"/>
                </a:ext>
              </a:extLst>
            </p:cNvPr>
            <p:cNvCxnSpPr>
              <a:cxnSpLocks/>
            </p:cNvCxnSpPr>
            <p:nvPr/>
          </p:nvCxnSpPr>
          <p:spPr>
            <a:xfrm>
              <a:off x="1961804" y="3512899"/>
              <a:ext cx="2599805" cy="131067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72">
            <a:extLst>
              <a:ext uri="{FF2B5EF4-FFF2-40B4-BE49-F238E27FC236}">
                <a16:creationId xmlns:a16="http://schemas.microsoft.com/office/drawing/2014/main" xmlns="" id="{5AA2EA27-0BC8-8747-B6B3-74BB69DC871F}"/>
              </a:ext>
            </a:extLst>
          </p:cNvPr>
          <p:cNvSpPr/>
          <p:nvPr/>
        </p:nvSpPr>
        <p:spPr>
          <a:xfrm>
            <a:off x="6931152" y="2864106"/>
            <a:ext cx="3847684" cy="256512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7" name="Straight Connector 73">
            <a:extLst>
              <a:ext uri="{FF2B5EF4-FFF2-40B4-BE49-F238E27FC236}">
                <a16:creationId xmlns:a16="http://schemas.microsoft.com/office/drawing/2014/main" xmlns="" id="{53C33635-65A7-C942-88FC-41C11BDCFDAE}"/>
              </a:ext>
            </a:extLst>
          </p:cNvPr>
          <p:cNvCxnSpPr/>
          <p:nvPr/>
        </p:nvCxnSpPr>
        <p:spPr>
          <a:xfrm>
            <a:off x="7769203" y="2864107"/>
            <a:ext cx="0" cy="256512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4">
            <a:extLst>
              <a:ext uri="{FF2B5EF4-FFF2-40B4-BE49-F238E27FC236}">
                <a16:creationId xmlns:a16="http://schemas.microsoft.com/office/drawing/2014/main" xmlns="" id="{9DF3D8A1-B140-4C4B-A65A-3C887F59D7CF}"/>
              </a:ext>
            </a:extLst>
          </p:cNvPr>
          <p:cNvCxnSpPr/>
          <p:nvPr/>
        </p:nvCxnSpPr>
        <p:spPr>
          <a:xfrm>
            <a:off x="8536532" y="2864107"/>
            <a:ext cx="0" cy="256512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5">
            <a:extLst>
              <a:ext uri="{FF2B5EF4-FFF2-40B4-BE49-F238E27FC236}">
                <a16:creationId xmlns:a16="http://schemas.microsoft.com/office/drawing/2014/main" xmlns="" id="{15023E9E-B673-AB4D-A2FC-EB83C8DDE0F2}"/>
              </a:ext>
            </a:extLst>
          </p:cNvPr>
          <p:cNvCxnSpPr/>
          <p:nvPr/>
        </p:nvCxnSpPr>
        <p:spPr>
          <a:xfrm>
            <a:off x="9303861" y="2864107"/>
            <a:ext cx="0" cy="256512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6">
            <a:extLst>
              <a:ext uri="{FF2B5EF4-FFF2-40B4-BE49-F238E27FC236}">
                <a16:creationId xmlns:a16="http://schemas.microsoft.com/office/drawing/2014/main" xmlns="" id="{44BBD9FD-D245-084B-B1F6-C8A12EE5FFC5}"/>
              </a:ext>
            </a:extLst>
          </p:cNvPr>
          <p:cNvCxnSpPr/>
          <p:nvPr/>
        </p:nvCxnSpPr>
        <p:spPr>
          <a:xfrm>
            <a:off x="10071189" y="2864107"/>
            <a:ext cx="0" cy="256512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7">
            <a:extLst>
              <a:ext uri="{FF2B5EF4-FFF2-40B4-BE49-F238E27FC236}">
                <a16:creationId xmlns:a16="http://schemas.microsoft.com/office/drawing/2014/main" xmlns="" id="{A8D73CE2-5431-BF42-B6F0-8BE733278673}"/>
              </a:ext>
            </a:extLst>
          </p:cNvPr>
          <p:cNvCxnSpPr>
            <a:cxnSpLocks/>
          </p:cNvCxnSpPr>
          <p:nvPr/>
        </p:nvCxnSpPr>
        <p:spPr>
          <a:xfrm flipH="1">
            <a:off x="6917683" y="3727250"/>
            <a:ext cx="386115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8">
            <a:extLst>
              <a:ext uri="{FF2B5EF4-FFF2-40B4-BE49-F238E27FC236}">
                <a16:creationId xmlns:a16="http://schemas.microsoft.com/office/drawing/2014/main" xmlns="" id="{78F60640-9D6E-1E41-B42C-9423F1A15CE0}"/>
              </a:ext>
            </a:extLst>
          </p:cNvPr>
          <p:cNvCxnSpPr>
            <a:cxnSpLocks/>
          </p:cNvCxnSpPr>
          <p:nvPr/>
        </p:nvCxnSpPr>
        <p:spPr>
          <a:xfrm flipH="1">
            <a:off x="6917683" y="4552128"/>
            <a:ext cx="386115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79">
            <a:extLst>
              <a:ext uri="{FF2B5EF4-FFF2-40B4-BE49-F238E27FC236}">
                <a16:creationId xmlns:a16="http://schemas.microsoft.com/office/drawing/2014/main" xmlns="" id="{946E5B5E-D047-D841-88E2-884343CADD46}"/>
              </a:ext>
            </a:extLst>
          </p:cNvPr>
          <p:cNvGrpSpPr/>
          <p:nvPr/>
        </p:nvGrpSpPr>
        <p:grpSpPr>
          <a:xfrm>
            <a:off x="7208883" y="4146667"/>
            <a:ext cx="3236764" cy="858671"/>
            <a:chOff x="7208883" y="4146667"/>
            <a:chExt cx="3236764" cy="858671"/>
          </a:xfrm>
        </p:grpSpPr>
        <p:cxnSp>
          <p:nvCxnSpPr>
            <p:cNvPr id="24" name="Straight Connector 80">
              <a:extLst>
                <a:ext uri="{FF2B5EF4-FFF2-40B4-BE49-F238E27FC236}">
                  <a16:creationId xmlns:a16="http://schemas.microsoft.com/office/drawing/2014/main" xmlns="" id="{8640361C-2B2C-5243-9AE3-071D404A9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8883" y="4146667"/>
              <a:ext cx="1639376" cy="85867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81">
              <a:extLst>
                <a:ext uri="{FF2B5EF4-FFF2-40B4-BE49-F238E27FC236}">
                  <a16:creationId xmlns:a16="http://schemas.microsoft.com/office/drawing/2014/main" xmlns="" id="{3AD163EE-1A75-0A4B-A959-E8FFEEFB6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8571" y="4153439"/>
              <a:ext cx="819688" cy="81330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82">
              <a:extLst>
                <a:ext uri="{FF2B5EF4-FFF2-40B4-BE49-F238E27FC236}">
                  <a16:creationId xmlns:a16="http://schemas.microsoft.com/office/drawing/2014/main" xmlns="" id="{644383F8-8CD7-0743-9886-AD386A01F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728" y="4153439"/>
              <a:ext cx="0" cy="85189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83">
              <a:extLst>
                <a:ext uri="{FF2B5EF4-FFF2-40B4-BE49-F238E27FC236}">
                  <a16:creationId xmlns:a16="http://schemas.microsoft.com/office/drawing/2014/main" xmlns="" id="{D0ABE1F6-5DEA-A04B-A1BB-1F73AFD84F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8259" y="4153439"/>
              <a:ext cx="848474" cy="81331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84">
              <a:extLst>
                <a:ext uri="{FF2B5EF4-FFF2-40B4-BE49-F238E27FC236}">
                  <a16:creationId xmlns:a16="http://schemas.microsoft.com/office/drawing/2014/main" xmlns="" id="{0C72EC54-AEC2-0B4C-AB7D-E5A3AAC41D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8259" y="4153439"/>
              <a:ext cx="1597388" cy="73444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98E1409E-0805-1345-93F8-CE4DDC53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79" y="1308830"/>
            <a:ext cx="11286040" cy="45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5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98E1409E-0805-1345-93F8-CE4DDC53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79" y="1308830"/>
            <a:ext cx="11286040" cy="45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17904" y="2624328"/>
            <a:ext cx="1078992" cy="2432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1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(Vision Transformer)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applies a Transformer architecture on non-overlapping image </a:t>
            </a: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the quadratic increase in complexity with image size.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block modifies the multi-header self-attention.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56" descr="Graphical user interface, diagram&#10;&#10;Description automatically generated">
            <a:extLst>
              <a:ext uri="{FF2B5EF4-FFF2-40B4-BE49-F238E27FC236}">
                <a16:creationId xmlns:a16="http://schemas.microsoft.com/office/drawing/2014/main" xmlns="" id="{CB5DEAAA-0D57-7341-A7BD-9BFE8FD8E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7" b="24365"/>
          <a:stretch/>
        </p:blipFill>
        <p:spPr>
          <a:xfrm>
            <a:off x="3100168" y="1946667"/>
            <a:ext cx="2359425" cy="3640707"/>
          </a:xfrm>
          <a:prstGeom prst="rect">
            <a:avLst/>
          </a:prstGeom>
        </p:spPr>
      </p:pic>
      <p:grpSp>
        <p:nvGrpSpPr>
          <p:cNvPr id="36" name="Group 58">
            <a:extLst>
              <a:ext uri="{FF2B5EF4-FFF2-40B4-BE49-F238E27FC236}">
                <a16:creationId xmlns:a16="http://schemas.microsoft.com/office/drawing/2014/main" xmlns="" id="{B0E877FD-6289-7B42-8143-67B98DA7179F}"/>
              </a:ext>
            </a:extLst>
          </p:cNvPr>
          <p:cNvGrpSpPr/>
          <p:nvPr/>
        </p:nvGrpSpPr>
        <p:grpSpPr>
          <a:xfrm>
            <a:off x="5275284" y="2313776"/>
            <a:ext cx="3551634" cy="3027600"/>
            <a:chOff x="7693152" y="2490774"/>
            <a:chExt cx="3551634" cy="3027600"/>
          </a:xfrm>
        </p:grpSpPr>
        <p:pic>
          <p:nvPicPr>
            <p:cNvPr id="37" name="Picture 59" descr="Diagram&#10;&#10;Description automatically generated">
              <a:extLst>
                <a:ext uri="{FF2B5EF4-FFF2-40B4-BE49-F238E27FC236}">
                  <a16:creationId xmlns:a16="http://schemas.microsoft.com/office/drawing/2014/main" xmlns="" id="{9BFB1938-52AF-2548-8EE7-2B203521F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633"/>
            <a:stretch/>
          </p:blipFill>
          <p:spPr>
            <a:xfrm>
              <a:off x="7872065" y="2490774"/>
              <a:ext cx="3372721" cy="3027600"/>
            </a:xfrm>
            <a:prstGeom prst="rect">
              <a:avLst/>
            </a:prstGeom>
          </p:spPr>
        </p:pic>
        <p:sp>
          <p:nvSpPr>
            <p:cNvPr id="38" name="Rectangle 60">
              <a:extLst>
                <a:ext uri="{FF2B5EF4-FFF2-40B4-BE49-F238E27FC236}">
                  <a16:creationId xmlns:a16="http://schemas.microsoft.com/office/drawing/2014/main" xmlns="" id="{F9E25900-7947-8642-8901-E3E07E2D81D7}"/>
                </a:ext>
              </a:extLst>
            </p:cNvPr>
            <p:cNvSpPr/>
            <p:nvPr/>
          </p:nvSpPr>
          <p:spPr>
            <a:xfrm>
              <a:off x="7693152" y="3032581"/>
              <a:ext cx="645910" cy="2429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</p:grpSp>
      <p:sp>
        <p:nvSpPr>
          <p:cNvPr id="40" name="Oval 62">
            <a:extLst>
              <a:ext uri="{FF2B5EF4-FFF2-40B4-BE49-F238E27FC236}">
                <a16:creationId xmlns:a16="http://schemas.microsoft.com/office/drawing/2014/main" xmlns="" id="{88F12615-CB62-3342-8CFC-F2E0DCC018AE}"/>
              </a:ext>
            </a:extLst>
          </p:cNvPr>
          <p:cNvSpPr/>
          <p:nvPr/>
        </p:nvSpPr>
        <p:spPr>
          <a:xfrm>
            <a:off x="3370060" y="3984785"/>
            <a:ext cx="1268730" cy="6858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cxnSp>
        <p:nvCxnSpPr>
          <p:cNvPr id="41" name="Straight Arrow Connector 63">
            <a:extLst>
              <a:ext uri="{FF2B5EF4-FFF2-40B4-BE49-F238E27FC236}">
                <a16:creationId xmlns:a16="http://schemas.microsoft.com/office/drawing/2014/main" xmlns="" id="{40732453-3928-844C-B805-D5C3932BDC39}"/>
              </a:ext>
            </a:extLst>
          </p:cNvPr>
          <p:cNvCxnSpPr>
            <a:cxnSpLocks/>
          </p:cNvCxnSpPr>
          <p:nvPr/>
        </p:nvCxnSpPr>
        <p:spPr>
          <a:xfrm>
            <a:off x="4638790" y="4344697"/>
            <a:ext cx="142723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64">
            <a:extLst>
              <a:ext uri="{FF2B5EF4-FFF2-40B4-BE49-F238E27FC236}">
                <a16:creationId xmlns:a16="http://schemas.microsoft.com/office/drawing/2014/main" xmlns="" id="{7CE95C79-E56D-DF49-912C-3C8AFDE877C3}"/>
              </a:ext>
            </a:extLst>
          </p:cNvPr>
          <p:cNvCxnSpPr>
            <a:cxnSpLocks/>
          </p:cNvCxnSpPr>
          <p:nvPr/>
        </p:nvCxnSpPr>
        <p:spPr>
          <a:xfrm>
            <a:off x="4638790" y="4344697"/>
            <a:ext cx="2931639" cy="154882"/>
          </a:xfrm>
          <a:prstGeom prst="bentConnector3">
            <a:avLst>
              <a:gd name="adj1" fmla="val 29547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707A2F3D-1748-FF4E-805A-644A63DA9D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026"/>
          <a:stretch/>
        </p:blipFill>
        <p:spPr>
          <a:xfrm>
            <a:off x="6951743" y="5582631"/>
            <a:ext cx="3001962" cy="391308"/>
          </a:xfrm>
          <a:prstGeom prst="rect">
            <a:avLst/>
          </a:prstGeom>
        </p:spPr>
      </p:pic>
      <p:grpSp>
        <p:nvGrpSpPr>
          <p:cNvPr id="44" name="Group 7">
            <a:extLst>
              <a:ext uri="{FF2B5EF4-FFF2-40B4-BE49-F238E27FC236}">
                <a16:creationId xmlns:a16="http://schemas.microsoft.com/office/drawing/2014/main" xmlns="" id="{BA7FE076-23D1-CA47-8C31-F5EDA91E669F}"/>
              </a:ext>
            </a:extLst>
          </p:cNvPr>
          <p:cNvGrpSpPr/>
          <p:nvPr/>
        </p:nvGrpSpPr>
        <p:grpSpPr>
          <a:xfrm>
            <a:off x="677242" y="2552107"/>
            <a:ext cx="2633294" cy="2687953"/>
            <a:chOff x="509286" y="2595903"/>
            <a:chExt cx="3322826" cy="3391797"/>
          </a:xfrm>
        </p:grpSpPr>
        <p:pic>
          <p:nvPicPr>
            <p:cNvPr id="45" name="Picture 5" descr="Chart&#10;&#10;Description automatically generated">
              <a:extLst>
                <a:ext uri="{FF2B5EF4-FFF2-40B4-BE49-F238E27FC236}">
                  <a16:creationId xmlns:a16="http://schemas.microsoft.com/office/drawing/2014/main" xmlns="" id="{FB58CD72-C2D9-B54A-9685-6E8DE63B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919" y="2756456"/>
              <a:ext cx="3134193" cy="3231244"/>
            </a:xfrm>
            <a:prstGeom prst="rect">
              <a:avLst/>
            </a:prstGeom>
          </p:spPr>
        </p:pic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xmlns="" id="{53CC32A4-8633-F349-B60F-315E4D34694F}"/>
                </a:ext>
              </a:extLst>
            </p:cNvPr>
            <p:cNvSpPr/>
            <p:nvPr/>
          </p:nvSpPr>
          <p:spPr>
            <a:xfrm>
              <a:off x="509286" y="2595903"/>
              <a:ext cx="689532" cy="833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47" name="Rectangle 24">
            <a:extLst>
              <a:ext uri="{FF2B5EF4-FFF2-40B4-BE49-F238E27FC236}">
                <a16:creationId xmlns:a16="http://schemas.microsoft.com/office/drawing/2014/main" xmlns="" id="{C248CB7D-2FA8-1B4A-8F30-0650959C6356}"/>
              </a:ext>
            </a:extLst>
          </p:cNvPr>
          <p:cNvSpPr/>
          <p:nvPr/>
        </p:nvSpPr>
        <p:spPr>
          <a:xfrm>
            <a:off x="1280931" y="5317383"/>
            <a:ext cx="1124747" cy="530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48" name="Group 26">
            <a:extLst>
              <a:ext uri="{FF2B5EF4-FFF2-40B4-BE49-F238E27FC236}">
                <a16:creationId xmlns:a16="http://schemas.microsoft.com/office/drawing/2014/main" xmlns="" id="{D2851C11-50A2-A747-85DA-E74D7612CA8A}"/>
              </a:ext>
            </a:extLst>
          </p:cNvPr>
          <p:cNvGrpSpPr/>
          <p:nvPr/>
        </p:nvGrpSpPr>
        <p:grpSpPr>
          <a:xfrm>
            <a:off x="8589491" y="2400871"/>
            <a:ext cx="3297709" cy="2800198"/>
            <a:chOff x="2867046" y="2479143"/>
            <a:chExt cx="4369572" cy="3710354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xmlns="" id="{202DD3EA-15D6-4941-B0F3-A79F9A95F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555"/>
            <a:stretch/>
          </p:blipFill>
          <p:spPr bwMode="auto">
            <a:xfrm>
              <a:off x="2867046" y="2479143"/>
              <a:ext cx="3968094" cy="3710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xmlns="" id="{A95246A6-2E06-9749-A3CF-9EF15C0AB355}"/>
                </a:ext>
              </a:extLst>
            </p:cNvPr>
            <p:cNvSpPr/>
            <p:nvPr/>
          </p:nvSpPr>
          <p:spPr>
            <a:xfrm>
              <a:off x="6263640" y="3428999"/>
              <a:ext cx="972978" cy="2760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51" name="Picture 34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B1529E88-1BEC-5A4F-8569-1C67AEF0A6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74"/>
          <a:stretch/>
        </p:blipFill>
        <p:spPr>
          <a:xfrm>
            <a:off x="1626751" y="5537093"/>
            <a:ext cx="3001962" cy="307778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7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73" y="264262"/>
            <a:ext cx="11587127" cy="581932"/>
          </a:xfrm>
        </p:spPr>
        <p:txBody>
          <a:bodyPr>
            <a:noAutofit/>
          </a:bodyPr>
          <a:lstStyle/>
          <a:p>
            <a:r>
              <a:rPr lang="en-US" altLang="ko-KR" sz="2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ko-KR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Blocks</a:t>
            </a:r>
            <a:endParaRPr lang="ko-KR" alt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073" y="846195"/>
            <a:ext cx="11587127" cy="525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00073" y="851140"/>
            <a:ext cx="115871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10">
            <a:extLst>
              <a:ext uri="{FF2B5EF4-FFF2-40B4-BE49-F238E27FC236}">
                <a16:creationId xmlns:a16="http://schemas.microsoft.com/office/drawing/2014/main" xmlns="" id="{D3EB344F-B640-034C-8ADB-3D5D9161DA04}"/>
              </a:ext>
            </a:extLst>
          </p:cNvPr>
          <p:cNvGrpSpPr/>
          <p:nvPr/>
        </p:nvGrpSpPr>
        <p:grpSpPr>
          <a:xfrm>
            <a:off x="623455" y="1396103"/>
            <a:ext cx="3339139" cy="3182431"/>
            <a:chOff x="0" y="1425600"/>
            <a:chExt cx="4791246" cy="4566390"/>
          </a:xfrm>
        </p:grpSpPr>
        <p:grpSp>
          <p:nvGrpSpPr>
            <p:cNvPr id="54" name="Group 15">
              <a:extLst>
                <a:ext uri="{FF2B5EF4-FFF2-40B4-BE49-F238E27FC236}">
                  <a16:creationId xmlns:a16="http://schemas.microsoft.com/office/drawing/2014/main" xmlns="" id="{D272AF58-0A9B-2343-A0B5-7830F75F0149}"/>
                </a:ext>
              </a:extLst>
            </p:cNvPr>
            <p:cNvGrpSpPr/>
            <p:nvPr/>
          </p:nvGrpSpPr>
          <p:grpSpPr>
            <a:xfrm>
              <a:off x="0" y="1425600"/>
              <a:ext cx="4791246" cy="4566390"/>
              <a:chOff x="7693152" y="2490773"/>
              <a:chExt cx="3558588" cy="3391582"/>
            </a:xfrm>
          </p:grpSpPr>
          <p:pic>
            <p:nvPicPr>
              <p:cNvPr id="5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xmlns="" id="{87F56064-3AB1-8A49-B0FA-D2AEAE346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1" b="-3258"/>
              <a:stretch/>
            </p:blipFill>
            <p:spPr>
              <a:xfrm>
                <a:off x="7872064" y="2490773"/>
                <a:ext cx="3379676" cy="3391582"/>
              </a:xfrm>
              <a:prstGeom prst="rect">
                <a:avLst/>
              </a:prstGeom>
            </p:spPr>
          </p:pic>
          <p:sp>
            <p:nvSpPr>
              <p:cNvPr id="58" name="Rectangle 17">
                <a:extLst>
                  <a:ext uri="{FF2B5EF4-FFF2-40B4-BE49-F238E27FC236}">
                    <a16:creationId xmlns:a16="http://schemas.microsoft.com/office/drawing/2014/main" xmlns="" id="{14CEAABA-5F0F-AF4E-A39C-8DDBBD014FE4}"/>
                  </a:ext>
                </a:extLst>
              </p:cNvPr>
              <p:cNvSpPr/>
              <p:nvPr/>
            </p:nvSpPr>
            <p:spPr>
              <a:xfrm>
                <a:off x="7693152" y="3032581"/>
                <a:ext cx="645910" cy="2429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dirty="0"/>
              </a:p>
            </p:txBody>
          </p:sp>
        </p:grpSp>
        <p:sp>
          <p:nvSpPr>
            <p:cNvPr id="55" name="Oval 20">
              <a:extLst>
                <a:ext uri="{FF2B5EF4-FFF2-40B4-BE49-F238E27FC236}">
                  <a16:creationId xmlns:a16="http://schemas.microsoft.com/office/drawing/2014/main" xmlns="" id="{52B912FC-383B-9B4E-A9E8-72AFBE6F9FA8}"/>
                </a:ext>
              </a:extLst>
            </p:cNvPr>
            <p:cNvSpPr/>
            <p:nvPr/>
          </p:nvSpPr>
          <p:spPr>
            <a:xfrm>
              <a:off x="1064955" y="3892735"/>
              <a:ext cx="1139059" cy="685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56" name="Oval 29">
              <a:extLst>
                <a:ext uri="{FF2B5EF4-FFF2-40B4-BE49-F238E27FC236}">
                  <a16:creationId xmlns:a16="http://schemas.microsoft.com/office/drawing/2014/main" xmlns="" id="{05F16694-4BCB-2746-8467-2C30644296EB}"/>
                </a:ext>
              </a:extLst>
            </p:cNvPr>
            <p:cNvSpPr/>
            <p:nvPr/>
          </p:nvSpPr>
          <p:spPr>
            <a:xfrm>
              <a:off x="2928479" y="3892735"/>
              <a:ext cx="1139059" cy="685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</p:grpSp>
      <p:graphicFrame>
        <p:nvGraphicFramePr>
          <p:cNvPr id="59" name="Table 4">
            <a:extLst>
              <a:ext uri="{FF2B5EF4-FFF2-40B4-BE49-F238E27FC236}">
                <a16:creationId xmlns:a16="http://schemas.microsoft.com/office/drawing/2014/main" xmlns="" id="{F9DBED70-16AA-7247-892A-1DD2C2433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06712"/>
              </p:ext>
            </p:extLst>
          </p:nvPr>
        </p:nvGraphicFramePr>
        <p:xfrm>
          <a:off x="4886898" y="1636051"/>
          <a:ext cx="1558880" cy="160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60">
                  <a:extLst>
                    <a:ext uri="{9D8B030D-6E8A-4147-A177-3AD203B41FA5}">
                      <a16:colId xmlns:a16="http://schemas.microsoft.com/office/drawing/2014/main" xmlns="" val="1452140357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2231836837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2052496820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2506920573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773016351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3895896141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988144939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3003361875"/>
                    </a:ext>
                  </a:extLst>
                </a:gridCol>
              </a:tblGrid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6352593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24212483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58998687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494605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3517560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7174813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90029810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1243109"/>
                  </a:ext>
                </a:extLst>
              </a:tr>
            </a:tbl>
          </a:graphicData>
        </a:graphic>
      </p:graphicFrame>
      <p:graphicFrame>
        <p:nvGraphicFramePr>
          <p:cNvPr id="60" name="Table 4">
            <a:extLst>
              <a:ext uri="{FF2B5EF4-FFF2-40B4-BE49-F238E27FC236}">
                <a16:creationId xmlns:a16="http://schemas.microsoft.com/office/drawing/2014/main" xmlns="" id="{053F3C0F-98EB-8043-BE9E-7DCD6D460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315386"/>
              </p:ext>
            </p:extLst>
          </p:nvPr>
        </p:nvGraphicFramePr>
        <p:xfrm>
          <a:off x="4886898" y="3981731"/>
          <a:ext cx="1558880" cy="160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60">
                  <a:extLst>
                    <a:ext uri="{9D8B030D-6E8A-4147-A177-3AD203B41FA5}">
                      <a16:colId xmlns:a16="http://schemas.microsoft.com/office/drawing/2014/main" xmlns="" val="1452140357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2231836837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2052496820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2506920573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773016351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3895896141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988144939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3003361875"/>
                    </a:ext>
                  </a:extLst>
                </a:gridCol>
              </a:tblGrid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6352593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24212483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58998687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494605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3517560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7174813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90029810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1243109"/>
                  </a:ext>
                </a:extLst>
              </a:tr>
            </a:tbl>
          </a:graphicData>
        </a:graphic>
      </p:graphicFrame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xmlns="" id="{EA5EEA4E-8EDC-004C-94A7-BAE3558DF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40915"/>
              </p:ext>
            </p:extLst>
          </p:nvPr>
        </p:nvGraphicFramePr>
        <p:xfrm>
          <a:off x="5265763" y="4374283"/>
          <a:ext cx="1558880" cy="160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60">
                  <a:extLst>
                    <a:ext uri="{9D8B030D-6E8A-4147-A177-3AD203B41FA5}">
                      <a16:colId xmlns:a16="http://schemas.microsoft.com/office/drawing/2014/main" xmlns="" val="1452140357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2231836837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2052496820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2506920573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773016351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3895896141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988144939"/>
                    </a:ext>
                  </a:extLst>
                </a:gridCol>
                <a:gridCol w="194860">
                  <a:extLst>
                    <a:ext uri="{9D8B030D-6E8A-4147-A177-3AD203B41FA5}">
                      <a16:colId xmlns:a16="http://schemas.microsoft.com/office/drawing/2014/main" xmlns="" val="3003361875"/>
                    </a:ext>
                  </a:extLst>
                </a:gridCol>
              </a:tblGrid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6352593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24212483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58998687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494605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3517560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7174813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90029810"/>
                  </a:ext>
                </a:extLst>
              </a:tr>
              <a:tr h="194860"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/>
                    </a:p>
                  </a:txBody>
                  <a:tcPr marL="48703" marR="48703" marT="24352" marB="24352">
                    <a:lnL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x-none" sz="1000" dirty="0"/>
                    </a:p>
                  </a:txBody>
                  <a:tcPr marL="48703" marR="48703" marT="24352" marB="243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1243109"/>
                  </a:ext>
                </a:extLst>
              </a:tr>
            </a:tbl>
          </a:graphicData>
        </a:graphic>
      </p:graphicFrame>
      <p:pic>
        <p:nvPicPr>
          <p:cNvPr id="62" name="Picture 6" descr="Text, letter&#10;&#10;Description automatically generated">
            <a:extLst>
              <a:ext uri="{FF2B5EF4-FFF2-40B4-BE49-F238E27FC236}">
                <a16:creationId xmlns:a16="http://schemas.microsoft.com/office/drawing/2014/main" xmlns="" id="{08824357-EFB8-104C-8FB4-78FCB5DE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07" y="4539482"/>
            <a:ext cx="3251866" cy="1562585"/>
          </a:xfrm>
          <a:prstGeom prst="rect">
            <a:avLst/>
          </a:prstGeom>
        </p:spPr>
      </p:pic>
      <p:sp>
        <p:nvSpPr>
          <p:cNvPr id="64" name="Rectangle 21">
            <a:extLst>
              <a:ext uri="{FF2B5EF4-FFF2-40B4-BE49-F238E27FC236}">
                <a16:creationId xmlns:a16="http://schemas.microsoft.com/office/drawing/2014/main" xmlns="" id="{AC2467F5-BDF3-2E4F-9C38-17E7F814FC7A}"/>
              </a:ext>
            </a:extLst>
          </p:cNvPr>
          <p:cNvSpPr/>
          <p:nvPr/>
        </p:nvSpPr>
        <p:spPr>
          <a:xfrm>
            <a:off x="7388426" y="1942478"/>
            <a:ext cx="4180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W-MSA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image is divided into four windows and compute attention for patches within the window.</a:t>
            </a:r>
            <a:endParaRPr lang="x-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23">
            <a:extLst>
              <a:ext uri="{FF2B5EF4-FFF2-40B4-BE49-F238E27FC236}">
                <a16:creationId xmlns:a16="http://schemas.microsoft.com/office/drawing/2014/main" xmlns="" id="{DAC2C8EB-0753-5B45-BD58-EF67C74887B5}"/>
              </a:ext>
            </a:extLst>
          </p:cNvPr>
          <p:cNvSpPr/>
          <p:nvPr/>
        </p:nvSpPr>
        <p:spPr>
          <a:xfrm>
            <a:off x="7424112" y="4390234"/>
            <a:ext cx="45503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SW-MSA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introduces connections between neighboring non-overlapping windows in the previous layer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Swin Transformer(2021)</a:t>
            </a:r>
            <a:endParaRPr lang="ko-KR" altLang="en-US"/>
          </a:p>
        </p:txBody>
      </p:sp>
      <p:sp>
        <p:nvSpPr>
          <p:cNvPr id="67" name="슬라이드 번호 개체 틀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9342C-C68E-4E5B-A0CB-2557B349F1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24785</TotalTime>
  <Words>632</Words>
  <Application>Microsoft Office PowerPoint</Application>
  <PresentationFormat>와이드스크린</PresentationFormat>
  <Paragraphs>143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FUTURA BOOK BT</vt:lpstr>
      <vt:lpstr>맑은 고딕</vt:lpstr>
      <vt:lpstr>Arial</vt:lpstr>
      <vt:lpstr>Times New Roman</vt:lpstr>
      <vt:lpstr>Wingdings</vt:lpstr>
      <vt:lpstr>Office 테마</vt:lpstr>
      <vt:lpstr> Swin Transformer: Hierachical Vision Transformer using Shifted Windows   (Ze Liu, Yutong Lin, Yue Cao, Han Hu, Yixuan Wei, Zheng Zhang, Stephen Lin and Baining Guo)  RAMI LAB.   Sang-Hyun KIM</vt:lpstr>
      <vt:lpstr>Contents</vt:lpstr>
      <vt:lpstr>Introduction</vt:lpstr>
      <vt:lpstr>Transformer</vt:lpstr>
      <vt:lpstr>Self-attention</vt:lpstr>
      <vt:lpstr>Overall Architecture</vt:lpstr>
      <vt:lpstr>Overall Architecture</vt:lpstr>
      <vt:lpstr>ViT (Vision Transformer)</vt:lpstr>
      <vt:lpstr>Swin Transformer Blocks</vt:lpstr>
      <vt:lpstr>Shifted Window based Self-Attention</vt:lpstr>
      <vt:lpstr>Cyclic-Shift</vt:lpstr>
      <vt:lpstr>Variants</vt:lpstr>
      <vt:lpstr>Ablation Study</vt:lpstr>
      <vt:lpstr>Classification Results</vt:lpstr>
      <vt:lpstr>Detection Results</vt:lpstr>
      <vt:lpstr>Semantic Segmentation Results</vt:lpstr>
      <vt:lpstr>Conclusion</vt:lpstr>
      <vt:lpstr>Q &amp; A</vt:lpstr>
      <vt:lpstr>Related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jmh</dc:creator>
  <cp:lastModifiedBy>김 상현</cp:lastModifiedBy>
  <cp:revision>608</cp:revision>
  <cp:lastPrinted>2019-07-24T20:22:16Z</cp:lastPrinted>
  <dcterms:created xsi:type="dcterms:W3CDTF">2016-06-28T09:32:35Z</dcterms:created>
  <dcterms:modified xsi:type="dcterms:W3CDTF">2021-05-28T08:07:40Z</dcterms:modified>
</cp:coreProperties>
</file>